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62" r:id="rId4"/>
    <p:sldId id="281" r:id="rId5"/>
    <p:sldId id="264" r:id="rId6"/>
    <p:sldId id="265" r:id="rId7"/>
    <p:sldId id="266" r:id="rId8"/>
    <p:sldId id="271" r:id="rId9"/>
    <p:sldId id="273" r:id="rId10"/>
    <p:sldId id="274" r:id="rId11"/>
    <p:sldId id="272" r:id="rId12"/>
    <p:sldId id="275" r:id="rId13"/>
    <p:sldId id="26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38D"/>
    <a:srgbClr val="ECE1DF"/>
    <a:srgbClr val="00A6FB"/>
    <a:srgbClr val="EDC09B"/>
    <a:srgbClr val="006494"/>
    <a:srgbClr val="0582CA"/>
    <a:srgbClr val="003554"/>
    <a:srgbClr val="FFC000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74" y="84"/>
      </p:cViewPr>
      <p:guideLst>
        <p:guide orient="horz" pos="2160"/>
        <p:guide pos="64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member_casual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A9-4F60-9D1A-9232E2807F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A9-4F60-9D1A-9232E2807F95}"/>
              </c:ext>
            </c:extLst>
          </c:dPt>
          <c:dLbls>
            <c:dLbl>
              <c:idx val="0"/>
              <c:layout>
                <c:manualLayout>
                  <c:x val="-0.21792635451611012"/>
                  <c:y val="6.336820486783602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t>CASUAL</a:t>
                    </a: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80667D99-F631-417C-9EEC-BCE6E0D22CCD}" type="VALUE">
                      <a:rPr lang="en-US" sz="1800" b="1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[VALUE]</a:t>
                    </a:fld>
                    <a:endParaRPr lang="en-US" sz="1800" b="1" baseline="0" dirty="0">
                      <a:solidFill>
                        <a:schemeClr val="tx1"/>
                      </a:solidFill>
                      <a:latin typeface="Montserrat SemiBold" pitchFamily="2" charset="0"/>
                    </a:endParaRP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9EBE67D4-D3AE-41C0-AEDE-BB6296A2E646}" type="PERCENTAGE">
                      <a:rPr lang="en-US" sz="1800" b="1" baseline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856931619516596"/>
                      <c:h val="0.239077453619972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A9-4F60-9D1A-9232E2807F95}"/>
                </c:ext>
              </c:extLst>
            </c:dLbl>
            <c:dLbl>
              <c:idx val="1"/>
              <c:layout>
                <c:manualLayout>
                  <c:x val="0.22294181117097819"/>
                  <c:y val="-4.61947829039724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t>MEMBER</a:t>
                    </a: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0616E1D1-AE67-4948-BE69-966898E6C337}" type="VALUE">
                      <a:rPr lang="en-US" sz="1800" b="1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[VALUE]</a:t>
                    </a:fld>
                    <a:endParaRPr lang="en-US" sz="1800" b="1" baseline="0" dirty="0">
                      <a:solidFill>
                        <a:schemeClr val="tx1"/>
                      </a:solidFill>
                      <a:latin typeface="Montserrat SemiBold" pitchFamily="2" charset="0"/>
                    </a:endParaRP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013EE5AE-8388-4504-9849-0A864FAE5263}" type="PERCENTAGE">
                      <a:rPr lang="en-US" sz="1800" b="1" baseline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66907224398636"/>
                      <c:h val="0.26388037000952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A9-4F60-9D1A-9232E2807F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2527855</c:v>
                </c:pt>
                <c:pt idx="1">
                  <c:v>3065730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A9-4F60-9D1A-9232E2807F9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rideable_type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41-4587-BE15-FD859D4FB2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41-4587-BE15-FD859D4FB2A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41-4587-BE15-FD859D4FB2A7}"/>
              </c:ext>
            </c:extLst>
          </c:dPt>
          <c:dLbls>
            <c:dLbl>
              <c:idx val="0"/>
              <c:layout>
                <c:manualLayout>
                  <c:x val="-0.11841824265390506"/>
                  <c:y val="-0.1211051125561517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latin typeface="Montserrat SemiBold" pitchFamily="2" charset="0"/>
                      </a:rPr>
                      <a:t>CLASSIC BIKES</a:t>
                    </a:r>
                  </a:p>
                  <a:p>
                    <a:pPr>
                      <a:defRPr sz="1800"/>
                    </a:pPr>
                    <a:fld id="{DAD57E50-3261-4276-B4D3-43A64EA51CAC}" type="PERCENTAGE">
                      <a:rPr lang="en-US" sz="1800" b="1">
                        <a:latin typeface="Montserrat SemiBold" pitchFamily="2" charset="0"/>
                      </a:rPr>
                      <a:pPr>
                        <a:defRPr sz="1800"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848336321950427"/>
                      <c:h val="0.2718868835649026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C41-4587-BE15-FD859D4FB2A7}"/>
                </c:ext>
              </c:extLst>
            </c:dLbl>
            <c:dLbl>
              <c:idx val="1"/>
              <c:layout>
                <c:manualLayout>
                  <c:x val="0.21427673231594987"/>
                  <c:y val="-0.2281043311602445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+mn-ea"/>
                        <a:cs typeface="+mn-cs"/>
                      </a:defRPr>
                    </a:pPr>
                    <a:r>
                      <a:rPr lang="en-US" sz="1800" b="1">
                        <a:latin typeface="Montserrat SemiBold" pitchFamily="2" charset="0"/>
                      </a:rPr>
                      <a:t>DOCKED BIKE</a:t>
                    </a:r>
                  </a:p>
                  <a:p>
                    <a:pPr>
                      <a:defRPr sz="1800" b="1">
                        <a:latin typeface="Montserrat SemiBold" pitchFamily="2" charset="0"/>
                      </a:defRPr>
                    </a:pPr>
                    <a:fld id="{4DBA515E-F6C7-4B0A-BB3A-90F659259AF4}" type="PERCENTAGE">
                      <a:rPr lang="en-US" sz="1800" b="1">
                        <a:latin typeface="Montserrat SemiBold" pitchFamily="2" charset="0"/>
                      </a:rPr>
                      <a:pPr>
                        <a:defRPr sz="1800" b="1">
                          <a:latin typeface="Montserrat SemiBold" pitchFamily="2" charset="0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 SemiBold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07810183624162"/>
                      <c:h val="0.172812871276573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41-4587-BE15-FD859D4FB2A7}"/>
                </c:ext>
              </c:extLst>
            </c:dLbl>
            <c:dLbl>
              <c:idx val="2"/>
              <c:layout>
                <c:manualLayout>
                  <c:x val="0.14621467089945983"/>
                  <c:y val="0.158913085795217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latin typeface="Montserrat SemiBold" pitchFamily="2" charset="0"/>
                      </a:rPr>
                      <a:t>ELECTRIC BIKES</a:t>
                    </a:r>
                  </a:p>
                  <a:p>
                    <a:pPr>
                      <a:defRPr sz="1800" b="1"/>
                    </a:pPr>
                    <a:fld id="{059A377D-5E68-439D-AB21-28057E07D4B5}" type="PERCENTAGE">
                      <a:rPr lang="en-US" sz="1800" b="1">
                        <a:latin typeface="Montserrat SemiBold" pitchFamily="2" charset="0"/>
                      </a:rPr>
                      <a:pPr>
                        <a:defRPr sz="1800" b="1"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57508373087992"/>
                      <c:h val="0.185196752646539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41-4587-BE15-FD859D4FB2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classic_bike</c:v>
                </c:pt>
                <c:pt idx="1">
                  <c:v>docked_bike</c:v>
                </c:pt>
                <c:pt idx="2">
                  <c:v>electric_bike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3250291</c:v>
                </c:pt>
                <c:pt idx="1">
                  <c:v>311966</c:v>
                </c:pt>
                <c:pt idx="2">
                  <c:v>2031328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41-4587-BE15-FD859D4FB2A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679527375383185E-2"/>
          <c:y val="1.8874638092918797E-2"/>
          <c:w val="0.87588258955384246"/>
          <c:h val="0.79140271125903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286235</c:v>
                </c:pt>
                <c:pt idx="1">
                  <c:v>274308</c:v>
                </c:pt>
                <c:pt idx="2">
                  <c:v>278816</c:v>
                </c:pt>
                <c:pt idx="3">
                  <c:v>285962</c:v>
                </c:pt>
                <c:pt idx="4">
                  <c:v>363942</c:v>
                </c:pt>
                <c:pt idx="5">
                  <c:v>557538</c:v>
                </c:pt>
                <c:pt idx="6">
                  <c:v>481054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C-420F-96B7-23EB9BDDD7E6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416186</c:v>
                </c:pt>
                <c:pt idx="1">
                  <c:v>465469</c:v>
                </c:pt>
                <c:pt idx="2">
                  <c:v>477138</c:v>
                </c:pt>
                <c:pt idx="3">
                  <c:v>451489</c:v>
                </c:pt>
                <c:pt idx="4">
                  <c:v>446379</c:v>
                </c:pt>
                <c:pt idx="5">
                  <c:v>432953</c:v>
                </c:pt>
                <c:pt idx="6">
                  <c:v>376116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C-420F-96B7-23EB9BDDD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5687951"/>
        <c:axId val="1365688431"/>
      </c:barChart>
      <c:catAx>
        <c:axId val="136568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8431"/>
        <c:crosses val="autoZero"/>
        <c:auto val="1"/>
        <c:lblAlgn val="ctr"/>
        <c:lblOffset val="100"/>
        <c:noMultiLvlLbl val="0"/>
      </c:catAx>
      <c:valAx>
        <c:axId val="13656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7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18115</c:v>
                </c:pt>
                <c:pt idx="1">
                  <c:v>10122</c:v>
                </c:pt>
                <c:pt idx="2">
                  <c:v>84012</c:v>
                </c:pt>
                <c:pt idx="3">
                  <c:v>136529</c:v>
                </c:pt>
                <c:pt idx="4">
                  <c:v>256751</c:v>
                </c:pt>
                <c:pt idx="5">
                  <c:v>370533</c:v>
                </c:pt>
                <c:pt idx="6">
                  <c:v>441603</c:v>
                </c:pt>
                <c:pt idx="7">
                  <c:v>412604</c:v>
                </c:pt>
                <c:pt idx="8">
                  <c:v>363803</c:v>
                </c:pt>
                <c:pt idx="9">
                  <c:v>257183</c:v>
                </c:pt>
                <c:pt idx="10">
                  <c:v>106920</c:v>
                </c:pt>
                <c:pt idx="11">
                  <c:v>69680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46-4841-BAAC-13E26E6D09C7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78714</c:v>
                </c:pt>
                <c:pt idx="1">
                  <c:v>39487</c:v>
                </c:pt>
                <c:pt idx="2">
                  <c:v>144450</c:v>
                </c:pt>
                <c:pt idx="3">
                  <c:v>200598</c:v>
                </c:pt>
                <c:pt idx="4">
                  <c:v>274691</c:v>
                </c:pt>
                <c:pt idx="5">
                  <c:v>358873</c:v>
                </c:pt>
                <c:pt idx="6">
                  <c:v>380261</c:v>
                </c:pt>
                <c:pt idx="7">
                  <c:v>391656</c:v>
                </c:pt>
                <c:pt idx="8">
                  <c:v>392222</c:v>
                </c:pt>
                <c:pt idx="9">
                  <c:v>373963</c:v>
                </c:pt>
                <c:pt idx="10">
                  <c:v>253030</c:v>
                </c:pt>
                <c:pt idx="11">
                  <c:v>177785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46-4841-BAAC-13E26E6D0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65687471"/>
        <c:axId val="1365681231"/>
      </c:barChart>
      <c:catAx>
        <c:axId val="136568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1231"/>
        <c:crosses val="autoZero"/>
        <c:auto val="1"/>
        <c:lblAlgn val="ctr"/>
        <c:lblOffset val="100"/>
        <c:noMultiLvlLbl val="0"/>
      </c:catAx>
      <c:valAx>
        <c:axId val="136568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205995734908134"/>
          <c:y val="0.90319512680877378"/>
          <c:w val="0.1932599814332856"/>
          <c:h val="6.506925735910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636024738846046"/>
          <c:y val="4.8774980607963259E-2"/>
          <c:w val="0.38375095876104054"/>
          <c:h val="0.913778050723232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RIDERS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8C-4B58-B384-36F8990CA2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8C-4B58-B384-36F8990CA2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8C-4B58-B384-36F8990CA2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8C-4B58-B384-36F8990CA2B0}"/>
              </c:ext>
            </c:extLst>
          </c:dPt>
          <c:dLbls>
            <c:dLbl>
              <c:idx val="0"/>
              <c:layout>
                <c:manualLayout>
                  <c:x val="-7.7995392844992656E-2"/>
                  <c:y val="0.24433558399209276"/>
                </c:manualLayout>
              </c:layout>
              <c:tx>
                <c:rich>
                  <a:bodyPr/>
                  <a:lstStyle/>
                  <a:p>
                    <a:fld id="{31878EDB-0D05-43D3-A64C-5823CAA32E16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fld id="{23A64C37-3F46-4FC3-8DF4-5080C598F5B5}" type="PERCENTAGE">
                      <a:rPr lang="en-US" baseline="0"/>
                      <a:pPr/>
                      <a:t>[PERCENTAGE]</a:t>
                    </a:fld>
                    <a:endParaRPr lang="en-I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A8C-4B58-B384-36F8990CA2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4BEC0A7-1420-42BE-AD05-01FE6710F9D3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ABBA4D55-64D0-4013-A582-30412696C062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A8C-4B58-B384-36F8990CA2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96CDF7-4962-4FAD-BE9D-F3A0F676B411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fld id="{536F3192-764F-4451-852B-7878B12C0962}" type="PERCENTAGE">
                      <a:rPr lang="en-US" baseline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A8C-4B58-B384-36F8990CA2B0}"/>
                </c:ext>
              </c:extLst>
            </c:dLbl>
            <c:dLbl>
              <c:idx val="3"/>
              <c:layout>
                <c:manualLayout>
                  <c:x val="5.2252565820424944E-2"/>
                  <c:y val="0.15738241096459349"/>
                </c:manualLayout>
              </c:layout>
              <c:tx>
                <c:rich>
                  <a:bodyPr/>
                  <a:lstStyle/>
                  <a:p>
                    <a:fld id="{C3C8CAAA-F368-4B4E-96CB-A27B434950D3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E69138F7-AB4F-4715-A682-A060061FD2D1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A8C-4B58-B384-36F8990CA2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AUTUMN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1097031</c:v>
                </c:pt>
                <c:pt idx="1">
                  <c:v>2355530</c:v>
                </c:pt>
                <c:pt idx="2">
                  <c:v>1747121</c:v>
                </c:pt>
                <c:pt idx="3">
                  <c:v>393903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8C-4B58-B384-36F8990CA2B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36</c:v>
                </c:pt>
                <c:pt idx="1">
                  <c:v>32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14</c:v>
                </c:pt>
                <c:pt idx="6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C4-47CD-ABD4-96E64725D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16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14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C4-47CD-ABD4-96E64725D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915167"/>
        <c:axId val="1339942047"/>
      </c:barChart>
      <c:catAx>
        <c:axId val="133991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942047"/>
        <c:crosses val="autoZero"/>
        <c:auto val="1"/>
        <c:lblAlgn val="ctr"/>
        <c:lblOffset val="100"/>
        <c:noMultiLvlLbl val="0"/>
      </c:catAx>
      <c:valAx>
        <c:axId val="133994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0">
                    <a:solidFill>
                      <a:schemeClr val="tx1"/>
                    </a:solidFill>
                  </a:rPr>
                  <a:t>MINUTES</a:t>
                </a:r>
              </a:p>
            </c:rich>
          </c:tx>
          <c:layout>
            <c:manualLayout>
              <c:xMode val="edge"/>
              <c:yMode val="edge"/>
              <c:x val="7.0106816125665638E-3"/>
              <c:y val="0.329842839766980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91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9C111-A599-42F1-B473-3C02B5002890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B6E9-88E2-4108-A9CA-2471B6D6C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3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DB6E9-88E2-4108-A9CA-2471B6D6CC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98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DB6E9-88E2-4108-A9CA-2471B6D6CC4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19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3567-4030-94B3-3EB1-5E19FD84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265A2-443C-01B1-A000-C644FF015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056D-2148-17B9-F250-A55B56B7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95E3-E570-7299-988C-C2E6287A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262B-7610-FA25-9912-EE0F379D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6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567-9CBB-7C9C-1D2D-E5583B6F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65CE1-97AF-CD25-32DF-F52ABC9E1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273C-F459-F7D4-3CC2-2290E0DF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B3D3-80A0-BCFA-2757-4870AD6D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C0CD3-7FF9-C69A-F6C4-FCFA2A2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79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66978-63D7-E212-427B-741167099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A8192-271C-C8EE-7CB4-96FCD5BA2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C5AB3-1CD7-3D46-8BA7-A7021C72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43EA7-FFE1-571E-B218-574796E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4FE4C-1554-5D9F-D10E-24A21F91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7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302A-A5BB-8132-72C7-5EBB1280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AC9EA-882E-1A4D-1E61-5A2D930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CFB9F-FD91-FCAB-A0B6-CCA26449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4640C-CD84-4150-834D-98F64A49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B078-27C2-5690-26AD-0851CCB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8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0A7C-791B-7B88-D6ED-6397EE23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C819-A823-D906-D668-05A227F6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DEB6-31F4-1761-0501-2A56B51C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9E63-CD3F-D27C-FBB6-92B11306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5BC5-52A8-44EA-9328-D9868222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66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14F5-CEF2-3D3D-CF25-546F7B98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119A6-445E-900A-ABBD-479A61442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B5451-71A6-BC7D-31BF-03C543D12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D6AB5-968D-6A2C-5F51-F556629B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5D1B8-097A-4218-A144-7F4DC95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0C6C6-368F-ABC6-3CD8-B757762D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510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4E9-6D6F-3912-522C-BAF9E98F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BBE-F7D1-26CE-41CF-41CFAC60B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D9A1B-DF55-8421-2FFA-72F2BDFAB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3543B-6A4C-C468-190D-10B9A5F17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061EB-E12A-5DF1-C973-E1904ACAC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EA48C-0800-70F1-7407-AF0D631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03ED-DE6A-B988-83B1-A9DFE3FC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E7B68-6774-B7C6-4B61-B8E4365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0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6306-AE9D-EDBC-A055-146CB788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342D2-EF2D-F936-9483-4647979B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A936-EA03-5F9D-2FFE-933CBC26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76A8-4A05-05CD-EABA-A3225D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45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1E00A-6EB1-A115-0BBB-57F8576F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7B4E3-0196-E4C7-828B-E55B9CF3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D17B4-20E0-858E-9339-50112467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51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3762-746B-25B8-0664-78F51017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2583-1497-47C8-8EE2-84E2E918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4F0B8-2AFB-B5F8-540F-8CFD1CBD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66DC-D4E0-E7BD-9B02-D3C565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A8497-654A-2CAA-DBC2-F596623E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5310-AC37-28B5-06EF-6E3CA2ED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8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BD8E-41A4-9316-C271-B59A98D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76642-53EE-8E80-A802-D0E17E66D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AD62A-59A6-9D88-633B-EEF008D5C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2C7D1-C5ED-9FA1-B42B-A868193E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B0DEB-43BB-690D-BF42-952029D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BDBA6-4769-4DC0-6044-D2D0A567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9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48AB5-5755-EACF-DB06-07E02E67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BD7F-AADB-7D46-4E8D-49423F274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CCF2-FF48-ACBF-62F6-72891911D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078F-A55A-716C-9D7D-D1A02C10F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5F9F-02D8-7CC2-315B-D0E85970B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77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7.jpe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9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00" y="-355711"/>
            <a:ext cx="12426131" cy="7213711"/>
          </a:xfrm>
          <a:custGeom>
            <a:avLst/>
            <a:gdLst/>
            <a:ahLst/>
            <a:cxnLst/>
            <a:rect l="l" t="t" r="r" b="b"/>
            <a:pathLst>
              <a:path w="18639196" h="10820566">
                <a:moveTo>
                  <a:pt x="0" y="0"/>
                </a:moveTo>
                <a:lnTo>
                  <a:pt x="18639196" y="0"/>
                </a:lnTo>
                <a:lnTo>
                  <a:pt x="18639196" y="10820566"/>
                </a:lnTo>
                <a:lnTo>
                  <a:pt x="0" y="1082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67" b="-356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610172" y="-362415"/>
            <a:ext cx="6815959" cy="7220415"/>
            <a:chOff x="0" y="0"/>
            <a:chExt cx="13631918" cy="15165658"/>
          </a:xfrm>
          <a:solidFill>
            <a:srgbClr val="006494">
              <a:alpha val="63000"/>
            </a:srgb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1926" cy="15165705"/>
            </a:xfrm>
            <a:custGeom>
              <a:avLst/>
              <a:gdLst/>
              <a:ahLst/>
              <a:cxnLst/>
              <a:rect l="l" t="t" r="r" b="b"/>
              <a:pathLst>
                <a:path w="13631926" h="15165705">
                  <a:moveTo>
                    <a:pt x="3407918" y="0"/>
                  </a:moveTo>
                  <a:lnTo>
                    <a:pt x="9553956" y="0"/>
                  </a:lnTo>
                  <a:lnTo>
                    <a:pt x="13631926" y="0"/>
                  </a:lnTo>
                  <a:lnTo>
                    <a:pt x="13631926" y="15165705"/>
                  </a:lnTo>
                  <a:lnTo>
                    <a:pt x="10223881" y="15165705"/>
                  </a:lnTo>
                  <a:lnTo>
                    <a:pt x="9553956" y="15165705"/>
                  </a:lnTo>
                  <a:lnTo>
                    <a:pt x="0" y="15165705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6"/>
          <p:cNvSpPr txBox="1"/>
          <p:nvPr/>
        </p:nvSpPr>
        <p:spPr>
          <a:xfrm>
            <a:off x="7202660" y="1224261"/>
            <a:ext cx="4481363" cy="145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 spc="105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CYCLIST </a:t>
            </a:r>
          </a:p>
          <a:p>
            <a:pPr>
              <a:lnSpc>
                <a:spcPts val="5760"/>
              </a:lnSpc>
            </a:pPr>
            <a:r>
              <a:rPr lang="en-US" sz="4800" spc="105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CASE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6260" y="3471521"/>
            <a:ext cx="5005740" cy="851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-3" dirty="0">
                <a:solidFill>
                  <a:schemeClr val="bg1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rPr>
              <a:t>GOOGLE DATA ANALYTICS CAPSTONE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6260" y="4950072"/>
            <a:ext cx="4276659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-3" dirty="0">
                <a:solidFill>
                  <a:schemeClr val="bg1"/>
                </a:solidFill>
                <a:latin typeface="PT Sans Bold"/>
                <a:ea typeface="PT Sans Bold"/>
                <a:cs typeface="PT Sans Bold"/>
                <a:sym typeface="PT Sans Bold"/>
              </a:rPr>
              <a:t>BY AYUSH DIMRI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29305-058D-9A22-37C8-1F1EA9971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5C5A1A-804F-694A-B4EC-413A4C7047AA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1987-C8F0-834C-75F3-F28D6D1A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950" y="-365058"/>
            <a:ext cx="6554101" cy="175259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RIDERS PER SEASON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997B-550E-8671-6AAF-6DAE1D8CDC91}"/>
              </a:ext>
            </a:extLst>
          </p:cNvPr>
          <p:cNvSpPr txBox="1"/>
          <p:nvPr/>
        </p:nvSpPr>
        <p:spPr>
          <a:xfrm>
            <a:off x="254001" y="1747681"/>
            <a:ext cx="62784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Summer season is preferred by majority of the riders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sz="2400" dirty="0">
              <a:latin typeface="Montserrat SemiBold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Total number of riders shows a big fall down in winter season.</a:t>
            </a:r>
          </a:p>
          <a:p>
            <a:endParaRPr lang="en-US" sz="2400" dirty="0">
              <a:latin typeface="Montserrat SemiBold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Preference of riders to ride drops to almost half in spring, one sixth of the fraction remain on winter and 3/4</a:t>
            </a:r>
            <a:r>
              <a:rPr lang="en-US" sz="2400" baseline="30000" dirty="0">
                <a:latin typeface="Montserrat SemiBold" pitchFamily="2" charset="0"/>
              </a:rPr>
              <a:t>th</a:t>
            </a:r>
            <a:r>
              <a:rPr lang="en-US" sz="2400" dirty="0">
                <a:latin typeface="Montserrat SemiBold" pitchFamily="2" charset="0"/>
              </a:rPr>
              <a:t> in autumn compared to summer. 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>
              <a:latin typeface="Montserrat SemiBold" pitchFamily="2" charset="0"/>
            </a:endParaRPr>
          </a:p>
          <a:p>
            <a:endParaRPr lang="en-IN" dirty="0">
              <a:latin typeface="Montserrat SemiBold" pitchFamily="2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C37EA67-465D-4E71-791C-D1BCF013F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43695"/>
              </p:ext>
            </p:extLst>
          </p:nvPr>
        </p:nvGraphicFramePr>
        <p:xfrm>
          <a:off x="3143044" y="809368"/>
          <a:ext cx="11756571" cy="523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FE60152-A4DF-800B-DC1A-7469C7C7CBEB}"/>
              </a:ext>
            </a:extLst>
          </p:cNvPr>
          <p:cNvGrpSpPr/>
          <p:nvPr/>
        </p:nvGrpSpPr>
        <p:grpSpPr>
          <a:xfrm>
            <a:off x="6350934" y="5909560"/>
            <a:ext cx="6060997" cy="307777"/>
            <a:chOff x="5965945" y="5521812"/>
            <a:chExt cx="6060997" cy="3077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03D423-6FB8-32E7-0D41-DF533FA4097B}"/>
                </a:ext>
              </a:extLst>
            </p:cNvPr>
            <p:cNvGrpSpPr/>
            <p:nvPr/>
          </p:nvGrpSpPr>
          <p:grpSpPr>
            <a:xfrm>
              <a:off x="5965945" y="5521812"/>
              <a:ext cx="1472579" cy="307777"/>
              <a:chOff x="5855368" y="5516347"/>
              <a:chExt cx="1472579" cy="3077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7C1CB8-FD57-DC50-EC64-EA80C0ACAEDA}"/>
                  </a:ext>
                </a:extLst>
              </p:cNvPr>
              <p:cNvSpPr/>
              <p:nvPr/>
            </p:nvSpPr>
            <p:spPr>
              <a:xfrm flipV="1">
                <a:off x="5855368" y="5549919"/>
                <a:ext cx="240632" cy="240632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DA249-3F6C-9B8F-9A68-0245C15377D7}"/>
                  </a:ext>
                </a:extLst>
              </p:cNvPr>
              <p:cNvSpPr txBox="1"/>
              <p:nvPr/>
            </p:nvSpPr>
            <p:spPr>
              <a:xfrm>
                <a:off x="6096000" y="5516347"/>
                <a:ext cx="1231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SPRING</a:t>
                </a:r>
                <a:endParaRPr lang="en-IN" sz="14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82C903-9167-DD2B-4121-0F9DF321A281}"/>
                </a:ext>
              </a:extLst>
            </p:cNvPr>
            <p:cNvGrpSpPr/>
            <p:nvPr/>
          </p:nvGrpSpPr>
          <p:grpSpPr>
            <a:xfrm>
              <a:off x="7207631" y="5521812"/>
              <a:ext cx="1833241" cy="307777"/>
              <a:chOff x="7207631" y="5516347"/>
              <a:chExt cx="1833241" cy="307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32638-9DE5-9874-C7B3-C7D79FEE7C01}"/>
                  </a:ext>
                </a:extLst>
              </p:cNvPr>
              <p:cNvSpPr/>
              <p:nvPr/>
            </p:nvSpPr>
            <p:spPr>
              <a:xfrm flipV="1">
                <a:off x="7207631" y="5549919"/>
                <a:ext cx="240632" cy="24063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7DCA31-9066-AF7E-8F9D-911910C26913}"/>
                  </a:ext>
                </a:extLst>
              </p:cNvPr>
              <p:cNvSpPr txBox="1"/>
              <p:nvPr/>
            </p:nvSpPr>
            <p:spPr>
              <a:xfrm>
                <a:off x="7544510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SUMMER</a:t>
                </a:r>
                <a:endParaRPr lang="en-IN" sz="1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F9FB34-EF50-2B4D-08B0-E62980AFF143}"/>
                </a:ext>
              </a:extLst>
            </p:cNvPr>
            <p:cNvGrpSpPr/>
            <p:nvPr/>
          </p:nvGrpSpPr>
          <p:grpSpPr>
            <a:xfrm>
              <a:off x="8636341" y="5521812"/>
              <a:ext cx="1866903" cy="307777"/>
              <a:chOff x="8948295" y="5516347"/>
              <a:chExt cx="1866903" cy="3077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BA876-48CA-C1F1-C1B3-36C81B4C541C}"/>
                  </a:ext>
                </a:extLst>
              </p:cNvPr>
              <p:cNvSpPr/>
              <p:nvPr/>
            </p:nvSpPr>
            <p:spPr>
              <a:xfrm flipV="1">
                <a:off x="8948295" y="5549919"/>
                <a:ext cx="240632" cy="240632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937CF2-4610-C968-5313-2FFF07A64955}"/>
                  </a:ext>
                </a:extLst>
              </p:cNvPr>
              <p:cNvSpPr txBox="1"/>
              <p:nvPr/>
            </p:nvSpPr>
            <p:spPr>
              <a:xfrm>
                <a:off x="9318836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AUTUMN</a:t>
                </a:r>
                <a:endParaRPr lang="en-IN" sz="1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BA98675-AEE0-8B38-0087-8C4C1935E972}"/>
                </a:ext>
              </a:extLst>
            </p:cNvPr>
            <p:cNvGrpSpPr/>
            <p:nvPr/>
          </p:nvGrpSpPr>
          <p:grpSpPr>
            <a:xfrm>
              <a:off x="10131458" y="5521812"/>
              <a:ext cx="1895484" cy="307777"/>
              <a:chOff x="10694040" y="5516347"/>
              <a:chExt cx="1895484" cy="30777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2022C3-47BA-8081-08B1-A5150AE9C23D}"/>
                  </a:ext>
                </a:extLst>
              </p:cNvPr>
              <p:cNvSpPr/>
              <p:nvPr/>
            </p:nvSpPr>
            <p:spPr>
              <a:xfrm flipV="1">
                <a:off x="10694040" y="5549919"/>
                <a:ext cx="240632" cy="2406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020214-9A97-54D7-E46B-628CAA2C8DCD}"/>
                  </a:ext>
                </a:extLst>
              </p:cNvPr>
              <p:cNvSpPr txBox="1"/>
              <p:nvPr/>
            </p:nvSpPr>
            <p:spPr>
              <a:xfrm>
                <a:off x="11093162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WINTER</a:t>
                </a:r>
                <a:endParaRPr lang="en-I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732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70D4BA-90BB-C812-F254-1AF7D8660176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43D4F-A9E4-60C5-A437-A7B42853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-330200"/>
            <a:ext cx="10018713" cy="1752599"/>
          </a:xfrm>
        </p:spPr>
        <p:txBody>
          <a:bodyPr/>
          <a:lstStyle/>
          <a:p>
            <a:pPr algn="ctr"/>
            <a:r>
              <a:rPr lang="en-US" b="1" dirty="0"/>
              <a:t>AVERAGE RIDE LENGTH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AC6950-AF77-36DB-1FC5-BEA181EFD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65661"/>
              </p:ext>
            </p:extLst>
          </p:nvPr>
        </p:nvGraphicFramePr>
        <p:xfrm>
          <a:off x="1" y="1211617"/>
          <a:ext cx="12191999" cy="3748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315057-A287-B1AB-3173-6E97C3DF917F}"/>
              </a:ext>
            </a:extLst>
          </p:cNvPr>
          <p:cNvSpPr txBox="1"/>
          <p:nvPr/>
        </p:nvSpPr>
        <p:spPr>
          <a:xfrm>
            <a:off x="606005" y="4959953"/>
            <a:ext cx="113266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Casual riders have approximately 2 times more average ride length then members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Average ride length of casual riders </a:t>
            </a: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 27 mins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Average ride length of members </a:t>
            </a: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 14 mins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Members are more consistent compared to casual riders</a:t>
            </a:r>
          </a:p>
          <a:p>
            <a:pPr marL="285764" indent="-285764" defTabSz="457223">
              <a:buFont typeface="Arial" panose="020B0604020202020204" pitchFamily="34" charset="0"/>
              <a:buChar char="•"/>
            </a:pPr>
            <a:endParaRPr lang="en-IN" dirty="0">
              <a:solidFill>
                <a:prstClr val="black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9024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00" y="0"/>
            <a:ext cx="12192001" cy="6863256"/>
          </a:xfrm>
          <a:custGeom>
            <a:avLst/>
            <a:gdLst/>
            <a:ahLst/>
            <a:cxnLst/>
            <a:rect l="l" t="t" r="r" b="b"/>
            <a:pathLst>
              <a:path w="18288002" h="10294884">
                <a:moveTo>
                  <a:pt x="0" y="0"/>
                </a:moveTo>
                <a:lnTo>
                  <a:pt x="18288002" y="0"/>
                </a:lnTo>
                <a:lnTo>
                  <a:pt x="18288002" y="10294884"/>
                </a:lnTo>
                <a:lnTo>
                  <a:pt x="0" y="10294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13" b="-921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0638" y="-7938"/>
            <a:ext cx="4080275" cy="6873875"/>
            <a:chOff x="0" y="0"/>
            <a:chExt cx="8160550" cy="13747750"/>
          </a:xfrm>
          <a:solidFill>
            <a:srgbClr val="0582CA">
              <a:alpha val="30000"/>
            </a:srgbClr>
          </a:solidFill>
        </p:grpSpPr>
        <p:sp>
          <p:nvSpPr>
            <p:cNvPr id="5" name="Freeform 5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chemeClr val="bg1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chemeClr val="bg1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1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chemeClr val="bg1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Classic bikes are more preferred then electric and docked bikes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864" y="-13194"/>
            <a:ext cx="4080275" cy="6873875"/>
            <a:chOff x="0" y="0"/>
            <a:chExt cx="8160550" cy="13747750"/>
          </a:xfrm>
          <a:solidFill>
            <a:srgbClr val="006494">
              <a:alpha val="45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2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Weekends are more preferred by casual riders and weekdays are more preferred by members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20263" y="-7938"/>
            <a:ext cx="4080275" cy="6873875"/>
            <a:chOff x="0" y="0"/>
            <a:chExt cx="8160550" cy="13747750"/>
          </a:xfrm>
          <a:solidFill>
            <a:srgbClr val="003554">
              <a:alpha val="45000"/>
            </a:srgbClr>
          </a:solidFill>
        </p:grpSpPr>
        <p:sp>
          <p:nvSpPr>
            <p:cNvPr id="13" name="Freeform 13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3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Riders prefer to ride more in summer season and we see a big downfall in winter season 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27012" y="522716"/>
            <a:ext cx="4537976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109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4245C7-F5BD-7EA0-EEB6-7B4C9F415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9136" y="-7938"/>
            <a:ext cx="4081474" cy="6873875"/>
            <a:chOff x="0" y="0"/>
            <a:chExt cx="8162948" cy="13747750"/>
          </a:xfrm>
        </p:grpSpPr>
        <p:sp>
          <p:nvSpPr>
            <p:cNvPr id="6" name="Freeform 6"/>
            <p:cNvSpPr/>
            <p:nvPr/>
          </p:nvSpPr>
          <p:spPr>
            <a:xfrm>
              <a:off x="15875" y="15875"/>
              <a:ext cx="8131175" cy="13716000"/>
            </a:xfrm>
            <a:custGeom>
              <a:avLst/>
              <a:gdLst/>
              <a:ahLst/>
              <a:cxnLst/>
              <a:rect l="l" t="t" r="r" b="b"/>
              <a:pathLst>
                <a:path w="8131175" h="13716000">
                  <a:moveTo>
                    <a:pt x="0" y="0"/>
                  </a:moveTo>
                  <a:lnTo>
                    <a:pt x="8131175" y="0"/>
                  </a:lnTo>
                  <a:lnTo>
                    <a:pt x="813117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EB2E6">
                <a:alpha val="69804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162925" cy="13747750"/>
            </a:xfrm>
            <a:custGeom>
              <a:avLst/>
              <a:gdLst/>
              <a:ahLst/>
              <a:cxnLst/>
              <a:rect l="l" t="t" r="r" b="b"/>
              <a:pathLst>
                <a:path w="8162925" h="13747750">
                  <a:moveTo>
                    <a:pt x="15875" y="0"/>
                  </a:moveTo>
                  <a:lnTo>
                    <a:pt x="8147050" y="0"/>
                  </a:lnTo>
                  <a:cubicBezTo>
                    <a:pt x="8155813" y="0"/>
                    <a:pt x="8162925" y="7112"/>
                    <a:pt x="8162925" y="15875"/>
                  </a:cubicBezTo>
                  <a:lnTo>
                    <a:pt x="8162925" y="13731875"/>
                  </a:lnTo>
                  <a:cubicBezTo>
                    <a:pt x="8162925" y="13740637"/>
                    <a:pt x="8155813" y="13747750"/>
                    <a:pt x="8147050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7050" y="13716000"/>
                  </a:lnTo>
                  <a:lnTo>
                    <a:pt x="8147050" y="13731875"/>
                  </a:lnTo>
                  <a:lnTo>
                    <a:pt x="8131175" y="13731875"/>
                  </a:lnTo>
                  <a:lnTo>
                    <a:pt x="8131175" y="15875"/>
                  </a:lnTo>
                  <a:lnTo>
                    <a:pt x="8147050" y="15875"/>
                  </a:lnTo>
                  <a:lnTo>
                    <a:pt x="8147050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62948" cy="13747750"/>
            </a:xfrm>
            <a:prstGeom prst="rect">
              <a:avLst/>
            </a:prstGeom>
            <a:solidFill>
              <a:srgbClr val="006494">
                <a:alpha val="30000"/>
              </a:srgbClr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1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9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classic bike yearly membership pass where a riders can use classic bikes as much as they want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55264" y="-7938"/>
            <a:ext cx="4080275" cy="6873875"/>
            <a:chOff x="0" y="0"/>
            <a:chExt cx="8160550" cy="13747750"/>
          </a:xfrm>
        </p:grpSpPr>
        <p:sp>
          <p:nvSpPr>
            <p:cNvPr id="10" name="Freeform 10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5FA0">
                <a:alpha val="6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>
                <a:latin typeface="Montserrat SemiBold" pitchFamily="2" charset="0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2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weekend yearly membership pass where a rider can enjoy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Unlimited rides in weekends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18463" y="-7938"/>
            <a:ext cx="4080275" cy="6873875"/>
            <a:chOff x="0" y="0"/>
            <a:chExt cx="8160550" cy="13747750"/>
          </a:xfrm>
        </p:grpSpPr>
        <p:sp>
          <p:nvSpPr>
            <p:cNvPr id="14" name="Freeform 14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406B">
                <a:alpha val="69804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3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 summer season yearly membership pass where a rider can enjoy unlimited rides in summer season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2898" y="432930"/>
            <a:ext cx="61262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65" dirty="0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2600" spc="65" dirty="0">
                <a:solidFill>
                  <a:srgbClr val="FFFFFF"/>
                </a:solidFill>
                <a:latin typeface="+mj-lt"/>
                <a:ea typeface="Hind Bold"/>
                <a:cs typeface="Hind Bold"/>
                <a:sym typeface="Hind Bold"/>
              </a:rPr>
              <a:t>RECOMMENDATIONS</a:t>
            </a:r>
            <a:r>
              <a:rPr lang="en-US" sz="3000" spc="65" dirty="0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A86ECA-9BA6-095E-9BA5-C10F85143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C530F-3874-3D6E-0BDE-09F464742B8E}"/>
              </a:ext>
            </a:extLst>
          </p:cNvPr>
          <p:cNvSpPr txBox="1"/>
          <p:nvPr/>
        </p:nvSpPr>
        <p:spPr>
          <a:xfrm>
            <a:off x="1941095" y="2422358"/>
            <a:ext cx="830981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00" dirty="0">
                <a:latin typeface="+mj-lt"/>
              </a:rPr>
              <a:t>THANK YOU</a:t>
            </a:r>
            <a:endParaRPr lang="en-IN" sz="95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10C49-B36B-82C0-5BA2-256246CA0742}"/>
              </a:ext>
            </a:extLst>
          </p:cNvPr>
          <p:cNvSpPr/>
          <p:nvPr/>
        </p:nvSpPr>
        <p:spPr>
          <a:xfrm>
            <a:off x="1957137" y="2294021"/>
            <a:ext cx="144379" cy="1682609"/>
          </a:xfrm>
          <a:prstGeom prst="roundRect">
            <a:avLst>
              <a:gd name="adj" fmla="val 46454"/>
            </a:avLst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11DBA2-28FC-E6D9-4022-F6E18D0E8E1A}"/>
              </a:ext>
            </a:extLst>
          </p:cNvPr>
          <p:cNvSpPr/>
          <p:nvPr/>
        </p:nvSpPr>
        <p:spPr>
          <a:xfrm>
            <a:off x="10106526" y="2294021"/>
            <a:ext cx="144379" cy="1682609"/>
          </a:xfrm>
          <a:prstGeom prst="roundRect">
            <a:avLst>
              <a:gd name="adj" fmla="val 46454"/>
            </a:avLst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1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6213EB-22E4-729A-8766-E090155540E2}"/>
              </a:ext>
            </a:extLst>
          </p:cNvPr>
          <p:cNvSpPr/>
          <p:nvPr/>
        </p:nvSpPr>
        <p:spPr>
          <a:xfrm>
            <a:off x="1" y="1892967"/>
            <a:ext cx="12191998" cy="46361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6000"/>
                </a:schemeClr>
              </a:gs>
              <a:gs pos="36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62A7A-BC92-D03C-F60D-89A40916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A1C82-8449-D79C-43A1-D405058A047D}"/>
              </a:ext>
            </a:extLst>
          </p:cNvPr>
          <p:cNvSpPr/>
          <p:nvPr/>
        </p:nvSpPr>
        <p:spPr>
          <a:xfrm>
            <a:off x="0" y="0"/>
            <a:ext cx="12192000" cy="1892968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BA9A5-ED2B-27C5-41DE-3A4347B59C24}"/>
              </a:ext>
            </a:extLst>
          </p:cNvPr>
          <p:cNvSpPr txBox="1"/>
          <p:nvPr/>
        </p:nvSpPr>
        <p:spPr>
          <a:xfrm>
            <a:off x="1596190" y="629198"/>
            <a:ext cx="8999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BUSINESS </a:t>
            </a:r>
            <a:r>
              <a:rPr lang="en-US" sz="5400" b="1" dirty="0">
                <a:latin typeface="Montserrat ExtraBold" pitchFamily="2" charset="0"/>
              </a:rPr>
              <a:t>OBJECTIVE</a:t>
            </a:r>
            <a:endParaRPr lang="en-IN" sz="5400" b="1" dirty="0"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D52E-030C-D2B7-D3E4-39D82B0AA875}"/>
              </a:ext>
            </a:extLst>
          </p:cNvPr>
          <p:cNvSpPr txBox="1"/>
          <p:nvPr/>
        </p:nvSpPr>
        <p:spPr>
          <a:xfrm>
            <a:off x="882299" y="2951946"/>
            <a:ext cx="9951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Montserrat" pitchFamily="2" charset="0"/>
                <a:ea typeface="IBM Plex Sans"/>
                <a:cs typeface="IBM Plex Sans"/>
                <a:sym typeface="IBM Plex Sans"/>
              </a:rPr>
              <a:t>Identifying How do annual members and casual  riders use Cyclist  bikes differently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89FA3-3764-77A3-F34D-428A8B5561BC}"/>
              </a:ext>
            </a:extLst>
          </p:cNvPr>
          <p:cNvSpPr txBox="1"/>
          <p:nvPr/>
        </p:nvSpPr>
        <p:spPr>
          <a:xfrm>
            <a:off x="825149" y="4304236"/>
            <a:ext cx="9680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Montserrat" pitchFamily="2" charset="0"/>
                <a:ea typeface="IBM Plex Sans"/>
                <a:cs typeface="IBM Plex Sans"/>
                <a:sym typeface="IBM Plex Sans"/>
              </a:rPr>
              <a:t>How to pursue casual riders to become annual members</a:t>
            </a:r>
          </a:p>
          <a:p>
            <a:pPr marL="928369" lvl="1" indent="-464185" algn="l"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Montserrat" pitchFamily="2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44A34-EB04-618B-4704-3F55B23B6F2C}"/>
              </a:ext>
            </a:extLst>
          </p:cNvPr>
          <p:cNvSpPr/>
          <p:nvPr/>
        </p:nvSpPr>
        <p:spPr>
          <a:xfrm>
            <a:off x="0" y="6696644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Graphic 16" descr="Bar graph with upward trend with solid fill">
            <a:extLst>
              <a:ext uri="{FF2B5EF4-FFF2-40B4-BE49-F238E27FC236}">
                <a16:creationId xmlns:a16="http://schemas.microsoft.com/office/drawing/2014/main" id="{C483B217-3048-1000-8CC8-9C98D8AF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299" y="507383"/>
            <a:ext cx="1090879" cy="10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56000"/>
              </a:schemeClr>
            </a:gs>
            <a:gs pos="53000">
              <a:schemeClr val="bg1"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A13DA1-D065-7DCF-0887-6F6B4B76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448B9-210D-141A-0412-D03E7A97AFFC}"/>
              </a:ext>
            </a:extLst>
          </p:cNvPr>
          <p:cNvSpPr txBox="1"/>
          <p:nvPr/>
        </p:nvSpPr>
        <p:spPr>
          <a:xfrm>
            <a:off x="3088104" y="275363"/>
            <a:ext cx="6400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DATA SET USED</a:t>
            </a:r>
            <a:endParaRPr lang="en-IN" sz="5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1207D-BAF2-C166-3CF2-C76769B78E39}"/>
              </a:ext>
            </a:extLst>
          </p:cNvPr>
          <p:cNvSpPr/>
          <p:nvPr/>
        </p:nvSpPr>
        <p:spPr>
          <a:xfrm>
            <a:off x="786062" y="1548972"/>
            <a:ext cx="5662863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78694-0DBB-7A5A-C4A3-6DA177A2ABB6}"/>
              </a:ext>
            </a:extLst>
          </p:cNvPr>
          <p:cNvSpPr txBox="1"/>
          <p:nvPr/>
        </p:nvSpPr>
        <p:spPr>
          <a:xfrm>
            <a:off x="1082841" y="2362033"/>
            <a:ext cx="52056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61B1F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Divvy-trip data source has been used to carry out the analysis, the data has been made available by motivate International Inc</a:t>
            </a:r>
          </a:p>
          <a:p>
            <a:endParaRPr lang="en-IN" sz="2200" dirty="0">
              <a:solidFill>
                <a:srgbClr val="161B1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9A685-B8B5-6D6D-D0D3-BA5DD6387981}"/>
              </a:ext>
            </a:extLst>
          </p:cNvPr>
          <p:cNvSpPr txBox="1"/>
          <p:nvPr/>
        </p:nvSpPr>
        <p:spPr>
          <a:xfrm>
            <a:off x="1082842" y="4322276"/>
            <a:ext cx="372978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B212A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 contains the detail of all riders in 2021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3252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CAE71-3110-C474-C7D3-4E19D264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0500C2-BD44-DF9A-6CC5-0EF3651E3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82C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F66210-3454-9419-D062-2E2CD1D01393}"/>
              </a:ext>
            </a:extLst>
          </p:cNvPr>
          <p:cNvSpPr/>
          <p:nvPr/>
        </p:nvSpPr>
        <p:spPr>
          <a:xfrm>
            <a:off x="1236140" y="2374874"/>
            <a:ext cx="9719720" cy="4004007"/>
          </a:xfrm>
          <a:prstGeom prst="roundRect">
            <a:avLst>
              <a:gd name="adj" fmla="val 138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0" dist="38100" dir="5400000" algn="t" rotWithShape="0">
              <a:prstClr val="black">
                <a:alpha val="8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479E0-5C5E-32EE-F430-C66E6D520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5A429D-97FE-5B63-82C5-88A2DAFD4A6C}"/>
              </a:ext>
            </a:extLst>
          </p:cNvPr>
          <p:cNvGrpSpPr/>
          <p:nvPr/>
        </p:nvGrpSpPr>
        <p:grpSpPr>
          <a:xfrm>
            <a:off x="2626895" y="1194409"/>
            <a:ext cx="6938210" cy="923330"/>
            <a:chOff x="2626895" y="577061"/>
            <a:chExt cx="693821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F6ADE-9B36-E05C-00DA-4C1E584E506E}"/>
                </a:ext>
              </a:extLst>
            </p:cNvPr>
            <p:cNvSpPr txBox="1"/>
            <p:nvPr/>
          </p:nvSpPr>
          <p:spPr>
            <a:xfrm>
              <a:off x="2626895" y="577061"/>
              <a:ext cx="6938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+mj-lt"/>
                </a:rPr>
                <a:t>DATA INTEGRITY</a:t>
              </a:r>
              <a:endParaRPr lang="en-IN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BA4CAA-67AB-5778-8AC7-1738811966E2}"/>
                </a:ext>
              </a:extLst>
            </p:cNvPr>
            <p:cNvSpPr/>
            <p:nvPr/>
          </p:nvSpPr>
          <p:spPr>
            <a:xfrm>
              <a:off x="2626895" y="577061"/>
              <a:ext cx="91030" cy="923330"/>
            </a:xfrm>
            <a:prstGeom prst="roundRect">
              <a:avLst>
                <a:gd name="adj" fmla="val 386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30893B-748A-BCBA-72D4-D620EE14663F}"/>
                </a:ext>
              </a:extLst>
            </p:cNvPr>
            <p:cNvSpPr/>
            <p:nvPr/>
          </p:nvSpPr>
          <p:spPr>
            <a:xfrm>
              <a:off x="9471548" y="577061"/>
              <a:ext cx="91030" cy="923330"/>
            </a:xfrm>
            <a:prstGeom prst="roundRect">
              <a:avLst>
                <a:gd name="adj" fmla="val 386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3D96E50-8345-A422-D064-A56DFE65927C}"/>
              </a:ext>
            </a:extLst>
          </p:cNvPr>
          <p:cNvSpPr txBox="1"/>
          <p:nvPr/>
        </p:nvSpPr>
        <p:spPr>
          <a:xfrm>
            <a:off x="1104294" y="2632008"/>
            <a:ext cx="9983412" cy="3489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has high integrity due to its origin from first party Data Source</a:t>
            </a:r>
          </a:p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still some minor error like null values are present In the data set</a:t>
            </a:r>
          </a:p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also contains some data that is irrelevant for the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1E0FEA-FA29-9D65-3AB1-2A820DAF7961}"/>
              </a:ext>
            </a:extLst>
          </p:cNvPr>
          <p:cNvSpPr/>
          <p:nvPr/>
        </p:nvSpPr>
        <p:spPr>
          <a:xfrm>
            <a:off x="0" y="7315837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87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846CED-FFA2-81B2-C4B8-BA45588A6E7B}"/>
              </a:ext>
            </a:extLst>
          </p:cNvPr>
          <p:cNvSpPr/>
          <p:nvPr/>
        </p:nvSpPr>
        <p:spPr>
          <a:xfrm>
            <a:off x="0" y="0"/>
            <a:ext cx="2326105" cy="6858000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A0E1B-6E50-1A1F-6296-7DCEFAE789E3}"/>
              </a:ext>
            </a:extLst>
          </p:cNvPr>
          <p:cNvSpPr txBox="1"/>
          <p:nvPr/>
        </p:nvSpPr>
        <p:spPr>
          <a:xfrm>
            <a:off x="2326105" y="441158"/>
            <a:ext cx="1004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DOCUMENTATION OF DATA CLEANING</a:t>
            </a:r>
            <a:endParaRPr lang="en-IN" sz="3600" dirty="0">
              <a:latin typeface="+mj-lt"/>
            </a:endParaRPr>
          </a:p>
        </p:txBody>
      </p:sp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3E7A59A5-4C47-5CA6-AC2B-5ABE20DA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92821" y="1091154"/>
            <a:ext cx="900000" cy="9000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071ABA8D-69CC-CCD6-4CE2-46496F952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732" y="5418142"/>
            <a:ext cx="900000" cy="900000"/>
          </a:xfrm>
          <a:prstGeom prst="rect">
            <a:avLst/>
          </a:prstGeom>
        </p:spPr>
      </p:pic>
      <p:sp>
        <p:nvSpPr>
          <p:cNvPr id="8" name="Freeform 190">
            <a:extLst>
              <a:ext uri="{FF2B5EF4-FFF2-40B4-BE49-F238E27FC236}">
                <a16:creationId xmlns:a16="http://schemas.microsoft.com/office/drawing/2014/main" id="{F0AFD30B-58C2-FBD4-C495-F89C249C20DF}"/>
              </a:ext>
            </a:extLst>
          </p:cNvPr>
          <p:cNvSpPr>
            <a:spLocks noEditPoints="1"/>
          </p:cNvSpPr>
          <p:nvPr/>
        </p:nvSpPr>
        <p:spPr bwMode="auto">
          <a:xfrm>
            <a:off x="-1277855" y="2316504"/>
            <a:ext cx="900000" cy="900000"/>
          </a:xfrm>
          <a:custGeom>
            <a:avLst/>
            <a:gdLst>
              <a:gd name="T0" fmla="*/ 2 w 26"/>
              <a:gd name="T1" fmla="*/ 33 h 33"/>
              <a:gd name="T2" fmla="*/ 24 w 26"/>
              <a:gd name="T3" fmla="*/ 33 h 33"/>
              <a:gd name="T4" fmla="*/ 26 w 26"/>
              <a:gd name="T5" fmla="*/ 31 h 33"/>
              <a:gd name="T6" fmla="*/ 26 w 26"/>
              <a:gd name="T7" fmla="*/ 2 h 33"/>
              <a:gd name="T8" fmla="*/ 24 w 26"/>
              <a:gd name="T9" fmla="*/ 0 h 33"/>
              <a:gd name="T10" fmla="*/ 18 w 26"/>
              <a:gd name="T11" fmla="*/ 0 h 33"/>
              <a:gd name="T12" fmla="*/ 18 w 26"/>
              <a:gd name="T13" fmla="*/ 3 h 33"/>
              <a:gd name="T14" fmla="*/ 22 w 26"/>
              <a:gd name="T15" fmla="*/ 3 h 33"/>
              <a:gd name="T16" fmla="*/ 22 w 26"/>
              <a:gd name="T17" fmla="*/ 6 h 33"/>
              <a:gd name="T18" fmla="*/ 22 w 26"/>
              <a:gd name="T19" fmla="*/ 30 h 33"/>
              <a:gd name="T20" fmla="*/ 3 w 26"/>
              <a:gd name="T21" fmla="*/ 30 h 33"/>
              <a:gd name="T22" fmla="*/ 3 w 26"/>
              <a:gd name="T23" fmla="*/ 3 h 33"/>
              <a:gd name="T24" fmla="*/ 7 w 26"/>
              <a:gd name="T25" fmla="*/ 3 h 33"/>
              <a:gd name="T26" fmla="*/ 7 w 26"/>
              <a:gd name="T27" fmla="*/ 0 h 33"/>
              <a:gd name="T28" fmla="*/ 2 w 26"/>
              <a:gd name="T29" fmla="*/ 0 h 33"/>
              <a:gd name="T30" fmla="*/ 0 w 26"/>
              <a:gd name="T31" fmla="*/ 2 h 33"/>
              <a:gd name="T32" fmla="*/ 0 w 26"/>
              <a:gd name="T33" fmla="*/ 31 h 33"/>
              <a:gd name="T34" fmla="*/ 2 w 26"/>
              <a:gd name="T35" fmla="*/ 33 h 33"/>
              <a:gd name="T36" fmla="*/ 10 w 26"/>
              <a:gd name="T37" fmla="*/ 3 h 33"/>
              <a:gd name="T38" fmla="*/ 10 w 26"/>
              <a:gd name="T39" fmla="*/ 1 h 33"/>
              <a:gd name="T40" fmla="*/ 10 w 26"/>
              <a:gd name="T41" fmla="*/ 1 h 33"/>
              <a:gd name="T42" fmla="*/ 10 w 26"/>
              <a:gd name="T43" fmla="*/ 1 h 33"/>
              <a:gd name="T44" fmla="*/ 10 w 26"/>
              <a:gd name="T45" fmla="*/ 1 h 33"/>
              <a:gd name="T46" fmla="*/ 15 w 26"/>
              <a:gd name="T47" fmla="*/ 1 h 33"/>
              <a:gd name="T48" fmla="*/ 16 w 26"/>
              <a:gd name="T49" fmla="*/ 1 h 33"/>
              <a:gd name="T50" fmla="*/ 16 w 26"/>
              <a:gd name="T51" fmla="*/ 1 h 33"/>
              <a:gd name="T52" fmla="*/ 16 w 26"/>
              <a:gd name="T53" fmla="*/ 1 h 33"/>
              <a:gd name="T54" fmla="*/ 16 w 26"/>
              <a:gd name="T55" fmla="*/ 3 h 33"/>
              <a:gd name="T56" fmla="*/ 10 w 26"/>
              <a:gd name="T57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" h="33">
                <a:moveTo>
                  <a:pt x="2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5" y="33"/>
                  <a:pt x="26" y="32"/>
                  <a:pt x="26" y="31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3"/>
                  <a:pt x="18" y="3"/>
                  <a:pt x="18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0"/>
                  <a:pt x="22" y="30"/>
                  <a:pt x="22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"/>
                  <a:pt x="3" y="3"/>
                  <a:pt x="3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lose/>
                <a:moveTo>
                  <a:pt x="10" y="3"/>
                </a:move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3"/>
                  <a:pt x="16" y="3"/>
                  <a:pt x="16" y="3"/>
                </a:cubicBezTo>
                <a:lnTo>
                  <a:pt x="1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reeform 198">
            <a:extLst>
              <a:ext uri="{FF2B5EF4-FFF2-40B4-BE49-F238E27FC236}">
                <a16:creationId xmlns:a16="http://schemas.microsoft.com/office/drawing/2014/main" id="{562C22D2-200D-05E5-C026-EFA5DD8688E8}"/>
              </a:ext>
            </a:extLst>
          </p:cNvPr>
          <p:cNvSpPr>
            <a:spLocks noEditPoints="1"/>
          </p:cNvSpPr>
          <p:nvPr/>
        </p:nvSpPr>
        <p:spPr bwMode="auto">
          <a:xfrm>
            <a:off x="713052" y="764323"/>
            <a:ext cx="900000" cy="900000"/>
          </a:xfrm>
          <a:custGeom>
            <a:avLst/>
            <a:gdLst>
              <a:gd name="T0" fmla="*/ 29 w 37"/>
              <a:gd name="T1" fmla="*/ 7 h 32"/>
              <a:gd name="T2" fmla="*/ 30 w 37"/>
              <a:gd name="T3" fmla="*/ 5 h 32"/>
              <a:gd name="T4" fmla="*/ 30 w 37"/>
              <a:gd name="T5" fmla="*/ 5 h 32"/>
              <a:gd name="T6" fmla="*/ 35 w 37"/>
              <a:gd name="T7" fmla="*/ 3 h 32"/>
              <a:gd name="T8" fmla="*/ 35 w 37"/>
              <a:gd name="T9" fmla="*/ 3 h 32"/>
              <a:gd name="T10" fmla="*/ 36 w 37"/>
              <a:gd name="T11" fmla="*/ 3 h 32"/>
              <a:gd name="T12" fmla="*/ 34 w 37"/>
              <a:gd name="T13" fmla="*/ 6 h 32"/>
              <a:gd name="T14" fmla="*/ 37 w 37"/>
              <a:gd name="T15" fmla="*/ 6 h 32"/>
              <a:gd name="T16" fmla="*/ 37 w 37"/>
              <a:gd name="T17" fmla="*/ 7 h 32"/>
              <a:gd name="T18" fmla="*/ 37 w 37"/>
              <a:gd name="T19" fmla="*/ 7 h 32"/>
              <a:gd name="T20" fmla="*/ 32 w 37"/>
              <a:gd name="T21" fmla="*/ 9 h 32"/>
              <a:gd name="T22" fmla="*/ 32 w 37"/>
              <a:gd name="T23" fmla="*/ 9 h 32"/>
              <a:gd name="T24" fmla="*/ 30 w 37"/>
              <a:gd name="T25" fmla="*/ 9 h 32"/>
              <a:gd name="T26" fmla="*/ 22 w 37"/>
              <a:gd name="T27" fmla="*/ 12 h 32"/>
              <a:gd name="T28" fmla="*/ 23 w 37"/>
              <a:gd name="T29" fmla="*/ 13 h 32"/>
              <a:gd name="T30" fmla="*/ 23 w 37"/>
              <a:gd name="T31" fmla="*/ 14 h 32"/>
              <a:gd name="T32" fmla="*/ 23 w 37"/>
              <a:gd name="T33" fmla="*/ 14 h 32"/>
              <a:gd name="T34" fmla="*/ 15 w 37"/>
              <a:gd name="T35" fmla="*/ 15 h 32"/>
              <a:gd name="T36" fmla="*/ 15 w 37"/>
              <a:gd name="T37" fmla="*/ 14 h 32"/>
              <a:gd name="T38" fmla="*/ 15 w 37"/>
              <a:gd name="T39" fmla="*/ 14 h 32"/>
              <a:gd name="T40" fmla="*/ 20 w 37"/>
              <a:gd name="T41" fmla="*/ 9 h 32"/>
              <a:gd name="T42" fmla="*/ 21 w 37"/>
              <a:gd name="T43" fmla="*/ 9 h 32"/>
              <a:gd name="T44" fmla="*/ 21 w 37"/>
              <a:gd name="T45" fmla="*/ 9 h 32"/>
              <a:gd name="T46" fmla="*/ 21 w 37"/>
              <a:gd name="T47" fmla="*/ 10 h 32"/>
              <a:gd name="T48" fmla="*/ 29 w 37"/>
              <a:gd name="T49" fmla="*/ 7 h 32"/>
              <a:gd name="T50" fmla="*/ 15 w 37"/>
              <a:gd name="T51" fmla="*/ 8 h 32"/>
              <a:gd name="T52" fmla="*/ 8 w 37"/>
              <a:gd name="T53" fmla="*/ 14 h 32"/>
              <a:gd name="T54" fmla="*/ 15 w 37"/>
              <a:gd name="T55" fmla="*/ 21 h 32"/>
              <a:gd name="T56" fmla="*/ 21 w 37"/>
              <a:gd name="T57" fmla="*/ 16 h 32"/>
              <a:gd name="T58" fmla="*/ 17 w 37"/>
              <a:gd name="T59" fmla="*/ 16 h 32"/>
              <a:gd name="T60" fmla="*/ 15 w 37"/>
              <a:gd name="T61" fmla="*/ 17 h 32"/>
              <a:gd name="T62" fmla="*/ 11 w 37"/>
              <a:gd name="T63" fmla="*/ 14 h 32"/>
              <a:gd name="T64" fmla="*/ 15 w 37"/>
              <a:gd name="T65" fmla="*/ 11 h 32"/>
              <a:gd name="T66" fmla="*/ 16 w 37"/>
              <a:gd name="T67" fmla="*/ 11 h 32"/>
              <a:gd name="T68" fmla="*/ 18 w 37"/>
              <a:gd name="T69" fmla="*/ 9 h 32"/>
              <a:gd name="T70" fmla="*/ 15 w 37"/>
              <a:gd name="T71" fmla="*/ 8 h 32"/>
              <a:gd name="T72" fmla="*/ 21 w 37"/>
              <a:gd name="T73" fmla="*/ 27 h 32"/>
              <a:gd name="T74" fmla="*/ 23 w 37"/>
              <a:gd name="T75" fmla="*/ 30 h 32"/>
              <a:gd name="T76" fmla="*/ 26 w 37"/>
              <a:gd name="T77" fmla="*/ 27 h 32"/>
              <a:gd name="T78" fmla="*/ 24 w 37"/>
              <a:gd name="T79" fmla="*/ 25 h 32"/>
              <a:gd name="T80" fmla="*/ 29 w 37"/>
              <a:gd name="T81" fmla="*/ 14 h 32"/>
              <a:gd name="T82" fmla="*/ 28 w 37"/>
              <a:gd name="T83" fmla="*/ 11 h 32"/>
              <a:gd name="T84" fmla="*/ 25 w 37"/>
              <a:gd name="T85" fmla="*/ 12 h 32"/>
              <a:gd name="T86" fmla="*/ 25 w 37"/>
              <a:gd name="T87" fmla="*/ 14 h 32"/>
              <a:gd name="T88" fmla="*/ 15 w 37"/>
              <a:gd name="T89" fmla="*/ 25 h 32"/>
              <a:gd name="T90" fmla="*/ 4 w 37"/>
              <a:gd name="T91" fmla="*/ 14 h 32"/>
              <a:gd name="T92" fmla="*/ 15 w 37"/>
              <a:gd name="T93" fmla="*/ 3 h 32"/>
              <a:gd name="T94" fmla="*/ 23 w 37"/>
              <a:gd name="T95" fmla="*/ 8 h 32"/>
              <a:gd name="T96" fmla="*/ 26 w 37"/>
              <a:gd name="T97" fmla="*/ 6 h 32"/>
              <a:gd name="T98" fmla="*/ 17 w 37"/>
              <a:gd name="T99" fmla="*/ 0 h 32"/>
              <a:gd name="T100" fmla="*/ 15 w 37"/>
              <a:gd name="T101" fmla="*/ 0 h 32"/>
              <a:gd name="T102" fmla="*/ 0 w 37"/>
              <a:gd name="T103" fmla="*/ 14 h 32"/>
              <a:gd name="T104" fmla="*/ 5 w 37"/>
              <a:gd name="T105" fmla="*/ 25 h 32"/>
              <a:gd name="T106" fmla="*/ 3 w 37"/>
              <a:gd name="T107" fmla="*/ 27 h 32"/>
              <a:gd name="T108" fmla="*/ 6 w 37"/>
              <a:gd name="T109" fmla="*/ 30 h 32"/>
              <a:gd name="T110" fmla="*/ 9 w 37"/>
              <a:gd name="T111" fmla="*/ 27 h 32"/>
              <a:gd name="T112" fmla="*/ 15 w 37"/>
              <a:gd name="T113" fmla="*/ 28 h 32"/>
              <a:gd name="T114" fmla="*/ 21 w 37"/>
              <a:gd name="T115" fmla="*/ 2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2">
                <a:moveTo>
                  <a:pt x="29" y="7"/>
                </a:move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6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18" y="14"/>
                  <a:pt x="15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7" y="12"/>
                  <a:pt x="19" y="11"/>
                  <a:pt x="20" y="9"/>
                </a:cubicBezTo>
                <a:cubicBezTo>
                  <a:pt x="20" y="9"/>
                  <a:pt x="21" y="9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0"/>
                  <a:pt x="21" y="10"/>
                </a:cubicBezTo>
                <a:cubicBezTo>
                  <a:pt x="29" y="7"/>
                  <a:pt x="29" y="7"/>
                  <a:pt x="29" y="7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4"/>
                </a:cubicBezTo>
                <a:cubicBezTo>
                  <a:pt x="8" y="18"/>
                  <a:pt x="11" y="21"/>
                  <a:pt x="15" y="21"/>
                </a:cubicBezTo>
                <a:cubicBezTo>
                  <a:pt x="18" y="21"/>
                  <a:pt x="20" y="18"/>
                  <a:pt x="21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7"/>
                  <a:pt x="16" y="17"/>
                  <a:pt x="15" y="17"/>
                </a:cubicBezTo>
                <a:cubicBezTo>
                  <a:pt x="13" y="17"/>
                  <a:pt x="11" y="16"/>
                  <a:pt x="11" y="14"/>
                </a:cubicBezTo>
                <a:cubicBezTo>
                  <a:pt x="11" y="12"/>
                  <a:pt x="13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8" y="9"/>
                  <a:pt x="18" y="9"/>
                  <a:pt x="18" y="9"/>
                </a:cubicBezTo>
                <a:cubicBezTo>
                  <a:pt x="17" y="8"/>
                  <a:pt x="16" y="8"/>
                  <a:pt x="15" y="8"/>
                </a:cubicBezTo>
                <a:close/>
                <a:moveTo>
                  <a:pt x="21" y="27"/>
                </a:moveTo>
                <a:cubicBezTo>
                  <a:pt x="21" y="28"/>
                  <a:pt x="22" y="29"/>
                  <a:pt x="23" y="30"/>
                </a:cubicBezTo>
                <a:cubicBezTo>
                  <a:pt x="25" y="32"/>
                  <a:pt x="28" y="29"/>
                  <a:pt x="26" y="27"/>
                </a:cubicBezTo>
                <a:cubicBezTo>
                  <a:pt x="24" y="25"/>
                  <a:pt x="24" y="25"/>
                  <a:pt x="24" y="25"/>
                </a:cubicBezTo>
                <a:cubicBezTo>
                  <a:pt x="27" y="22"/>
                  <a:pt x="29" y="18"/>
                  <a:pt x="29" y="14"/>
                </a:cubicBezTo>
                <a:cubicBezTo>
                  <a:pt x="29" y="13"/>
                  <a:pt x="29" y="12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4"/>
                  <a:pt x="25" y="14"/>
                </a:cubicBezTo>
                <a:cubicBezTo>
                  <a:pt x="25" y="20"/>
                  <a:pt x="21" y="25"/>
                  <a:pt x="15" y="25"/>
                </a:cubicBezTo>
                <a:cubicBezTo>
                  <a:pt x="9" y="25"/>
                  <a:pt x="4" y="20"/>
                  <a:pt x="4" y="14"/>
                </a:cubicBezTo>
                <a:cubicBezTo>
                  <a:pt x="4" y="8"/>
                  <a:pt x="9" y="3"/>
                  <a:pt x="15" y="3"/>
                </a:cubicBezTo>
                <a:cubicBezTo>
                  <a:pt x="18" y="3"/>
                  <a:pt x="21" y="5"/>
                  <a:pt x="23" y="8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3"/>
                  <a:pt x="21" y="1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"/>
                  <a:pt x="2" y="22"/>
                  <a:pt x="5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9"/>
                  <a:pt x="4" y="32"/>
                  <a:pt x="6" y="30"/>
                </a:cubicBezTo>
                <a:cubicBezTo>
                  <a:pt x="7" y="29"/>
                  <a:pt x="8" y="28"/>
                  <a:pt x="9" y="27"/>
                </a:cubicBezTo>
                <a:cubicBezTo>
                  <a:pt x="10" y="28"/>
                  <a:pt x="12" y="28"/>
                  <a:pt x="15" y="28"/>
                </a:cubicBezTo>
                <a:cubicBezTo>
                  <a:pt x="17" y="28"/>
                  <a:pt x="19" y="28"/>
                  <a:pt x="2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51A8FA-D6FD-EE4D-15D7-A7F0475E4D0F}"/>
              </a:ext>
            </a:extLst>
          </p:cNvPr>
          <p:cNvGrpSpPr/>
          <p:nvPr/>
        </p:nvGrpSpPr>
        <p:grpSpPr>
          <a:xfrm>
            <a:off x="713052" y="3842916"/>
            <a:ext cx="900000" cy="900000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5578E77D-9BA0-DBEE-57D8-E08C59E6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EC919950-8817-194F-792C-69C8674D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04CE2DE-16F5-448A-8DB4-5AED6546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7C86565-EC4C-72E3-217A-ECD2B176D560}"/>
                </a:ext>
              </a:extLst>
            </p:cNvPr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167EB15E-D009-3408-60E2-F2E94A933C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4E48092-89E4-DBC0-366A-FC9620F44B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8DF6BDB2-1454-FE9E-C233-9663607D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732" y="2267691"/>
            <a:ext cx="900000" cy="9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FD58C-E1C7-70B7-48D2-A070B620658B}"/>
              </a:ext>
            </a:extLst>
          </p:cNvPr>
          <p:cNvSpPr txBox="1"/>
          <p:nvPr/>
        </p:nvSpPr>
        <p:spPr>
          <a:xfrm>
            <a:off x="2193464" y="1991154"/>
            <a:ext cx="10473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6219" lvl="1" algn="l"/>
            <a:r>
              <a:rPr lang="en-US" sz="40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Deleted some useless columns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A0F23-44D8-E61D-8022-9ECB5DDCBA3D}"/>
              </a:ext>
            </a:extLst>
          </p:cNvPr>
          <p:cNvSpPr txBox="1"/>
          <p:nvPr/>
        </p:nvSpPr>
        <p:spPr>
          <a:xfrm>
            <a:off x="2725006" y="3167691"/>
            <a:ext cx="8753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Transformed the data so that it meets requirement of analysis</a:t>
            </a:r>
          </a:p>
          <a:p>
            <a:endParaRPr lang="en-IN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1ED53B-6D67-4556-2738-874FEF737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6" y="4983573"/>
            <a:ext cx="2326105" cy="17242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71B300-CBFA-4029-B0EA-AFEBB7B845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63" y="4983573"/>
            <a:ext cx="5668810" cy="1743318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988E0D-AA29-4336-EE89-ECF37399232F}"/>
              </a:ext>
            </a:extLst>
          </p:cNvPr>
          <p:cNvSpPr/>
          <p:nvPr/>
        </p:nvSpPr>
        <p:spPr>
          <a:xfrm>
            <a:off x="4837851" y="5452224"/>
            <a:ext cx="1434411" cy="964618"/>
          </a:xfrm>
          <a:prstGeom prst="rightArrow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6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54CA8B-9569-FDCE-9021-308527E0865A}"/>
              </a:ext>
            </a:extLst>
          </p:cNvPr>
          <p:cNvSpPr txBox="1"/>
          <p:nvPr/>
        </p:nvSpPr>
        <p:spPr>
          <a:xfrm>
            <a:off x="-357669" y="569252"/>
            <a:ext cx="12907338" cy="74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156"/>
              </a:lnSpc>
              <a:spcBef>
                <a:spcPct val="0"/>
              </a:spcBef>
            </a:pPr>
            <a:r>
              <a:rPr lang="en-US" sz="4400" spc="140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MEMBERS VS CASUAL RIDERS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E36075-5301-8B1F-08B6-64F9A41C5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037578"/>
              </p:ext>
            </p:extLst>
          </p:nvPr>
        </p:nvGraphicFramePr>
        <p:xfrm>
          <a:off x="6019297" y="1317662"/>
          <a:ext cx="6365208" cy="5336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35DC96-5201-A0CC-2B6B-DAC20C9B4AD4}"/>
              </a:ext>
            </a:extLst>
          </p:cNvPr>
          <p:cNvSpPr txBox="1"/>
          <p:nvPr/>
        </p:nvSpPr>
        <p:spPr>
          <a:xfrm>
            <a:off x="657727" y="2370239"/>
            <a:ext cx="5618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Montserrat SemiBold" pitchFamily="2" charset="0"/>
              </a:rPr>
              <a:t>There are more Members than Casual Riders</a:t>
            </a:r>
          </a:p>
          <a:p>
            <a:endParaRPr lang="en-US" sz="2500" dirty="0">
              <a:latin typeface="Montserrat SemiBold" pitchFamily="2" charset="0"/>
            </a:endParaRPr>
          </a:p>
          <a:p>
            <a:r>
              <a:rPr lang="en-US" sz="2500" dirty="0">
                <a:latin typeface="Montserrat SemiBold" pitchFamily="2" charset="0"/>
              </a:rPr>
              <a:t>Members outnumber casual riders by 540000</a:t>
            </a:r>
          </a:p>
          <a:p>
            <a:endParaRPr lang="en-US" sz="2500" dirty="0">
              <a:latin typeface="Montserrat SemiBold" pitchFamily="2" charset="0"/>
            </a:endParaRPr>
          </a:p>
          <a:p>
            <a:r>
              <a:rPr lang="en-US" sz="2500" dirty="0">
                <a:latin typeface="Montserrat SemiBold" pitchFamily="2" charset="0"/>
              </a:rPr>
              <a:t>Members exceed Casual Rider by 10%</a:t>
            </a:r>
            <a:endParaRPr lang="en-IN" sz="2500" dirty="0">
              <a:latin typeface="Montserrat Semi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4ED76-38ED-9EED-B53E-AB252E1711C7}"/>
              </a:ext>
            </a:extLst>
          </p:cNvPr>
          <p:cNvSpPr/>
          <p:nvPr/>
        </p:nvSpPr>
        <p:spPr>
          <a:xfrm>
            <a:off x="0" y="6696644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9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A9ACB2-096A-EC76-47EA-B2C9D89E520D}"/>
              </a:ext>
            </a:extLst>
          </p:cNvPr>
          <p:cNvSpPr/>
          <p:nvPr/>
        </p:nvSpPr>
        <p:spPr>
          <a:xfrm>
            <a:off x="-1" y="0"/>
            <a:ext cx="5710989" cy="6858000"/>
          </a:xfrm>
          <a:prstGeom prst="rect">
            <a:avLst/>
          </a:prstGeom>
          <a:solidFill>
            <a:srgbClr val="00A6F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C22E15F-17FB-3155-44D6-E53250B66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60445"/>
              </p:ext>
            </p:extLst>
          </p:nvPr>
        </p:nvGraphicFramePr>
        <p:xfrm>
          <a:off x="5839321" y="1058779"/>
          <a:ext cx="6352679" cy="5447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45D6DE-BB62-43BB-324D-3AA1656C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18B1B-466D-46DB-C96D-6714CD606F48}"/>
              </a:ext>
            </a:extLst>
          </p:cNvPr>
          <p:cNvSpPr/>
          <p:nvPr/>
        </p:nvSpPr>
        <p:spPr>
          <a:xfrm>
            <a:off x="0" y="0"/>
            <a:ext cx="5710988" cy="1716505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1D72-9CF1-3978-D26C-F71D0584B628}"/>
              </a:ext>
            </a:extLst>
          </p:cNvPr>
          <p:cNvSpPr txBox="1"/>
          <p:nvPr/>
        </p:nvSpPr>
        <p:spPr>
          <a:xfrm>
            <a:off x="-2" y="161356"/>
            <a:ext cx="57109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  <a:latin typeface="+mj-lt"/>
              </a:rPr>
              <a:t>BIKE USAGE BREAKDOWN</a:t>
            </a:r>
            <a:endParaRPr lang="en-IN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F359C-BA64-963D-B11D-9201E248F5A7}"/>
              </a:ext>
            </a:extLst>
          </p:cNvPr>
          <p:cNvSpPr txBox="1"/>
          <p:nvPr/>
        </p:nvSpPr>
        <p:spPr>
          <a:xfrm>
            <a:off x="360944" y="2463676"/>
            <a:ext cx="498909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Montserrat SemiBold" pitchFamily="2" charset="0"/>
              </a:rPr>
              <a:t>Classic Bikes are more Preferred than Electric and Docked Bike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Classic Bikes cover more than 50% of total Bike usage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Docked Bike are least preferred with only 6% usage rate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Electric Bike cover 36% of total bike usage</a:t>
            </a:r>
            <a:endParaRPr lang="en-IN" sz="21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013" y="-97732"/>
            <a:ext cx="12284151" cy="69557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54A68-5DB7-AA7A-1245-E1D3E836E8AF}"/>
              </a:ext>
            </a:extLst>
          </p:cNvPr>
          <p:cNvSpPr/>
          <p:nvPr/>
        </p:nvSpPr>
        <p:spPr>
          <a:xfrm>
            <a:off x="-100013" y="-118588"/>
            <a:ext cx="12299872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79640" y="5437311"/>
            <a:ext cx="10160000" cy="1105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3038" lvl="1" indent="-391520">
              <a:lnSpc>
                <a:spcPts val="4352"/>
              </a:lnSpc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Georgia" panose="02040502050405020303" pitchFamily="18" charset="0"/>
                <a:ea typeface="HK Grotesk Bold"/>
                <a:cs typeface="HK Grotesk Bold"/>
                <a:sym typeface="HK Grotesk Bold"/>
              </a:rPr>
              <a:t>Members use Bikes more in Weekdays</a:t>
            </a:r>
          </a:p>
          <a:p>
            <a:pPr marL="783038" lvl="1" indent="-391520">
              <a:lnSpc>
                <a:spcPct val="150000"/>
              </a:lnSpc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Georgia" panose="02040502050405020303" pitchFamily="18" charset="0"/>
                <a:ea typeface="HK Grotesk Bold"/>
                <a:cs typeface="HK Grotesk Bold"/>
                <a:sym typeface="HK Grotesk Bold"/>
              </a:rPr>
              <a:t>Casual Riders tend to use Bikes more in Weekends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463" y="143209"/>
            <a:ext cx="989679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87" dirty="0">
                <a:solidFill>
                  <a:schemeClr val="bg2">
                    <a:lumMod val="10000"/>
                  </a:schemeClr>
                </a:solidFill>
                <a:latin typeface="Franklin Gothic Heavy" panose="020B0903020102020204" pitchFamily="34" charset="0"/>
                <a:ea typeface="Hind Bold"/>
                <a:cs typeface="Hind Bold"/>
                <a:sym typeface="Hind Bold"/>
              </a:rPr>
              <a:t>RIDERS PER DAY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ABF9BEF-3AA7-CC00-DEFE-4DA82203F2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375349"/>
              </p:ext>
            </p:extLst>
          </p:nvPr>
        </p:nvGraphicFramePr>
        <p:xfrm>
          <a:off x="40107" y="1339531"/>
          <a:ext cx="12191997" cy="357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787DDC1-8C13-8823-21A4-70AFE6574F5D}"/>
              </a:ext>
            </a:extLst>
          </p:cNvPr>
          <p:cNvGrpSpPr/>
          <p:nvPr/>
        </p:nvGrpSpPr>
        <p:grpSpPr>
          <a:xfrm>
            <a:off x="4542125" y="4919112"/>
            <a:ext cx="2999873" cy="369332"/>
            <a:chOff x="3304674" y="6344470"/>
            <a:chExt cx="2999873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324B6D-1D09-99D9-151B-E5B9C75A63C4}"/>
                </a:ext>
              </a:extLst>
            </p:cNvPr>
            <p:cNvSpPr/>
            <p:nvPr/>
          </p:nvSpPr>
          <p:spPr>
            <a:xfrm>
              <a:off x="3304674" y="6464968"/>
              <a:ext cx="144379" cy="12833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3189C9-1311-2F9A-0082-89278A67D0FB}"/>
                </a:ext>
              </a:extLst>
            </p:cNvPr>
            <p:cNvSpPr txBox="1"/>
            <p:nvPr/>
          </p:nvSpPr>
          <p:spPr>
            <a:xfrm>
              <a:off x="3513222" y="6344470"/>
              <a:ext cx="104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Casual</a:t>
              </a:r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8517A2-EA10-386A-2833-F82CA314F5EB}"/>
                </a:ext>
              </a:extLst>
            </p:cNvPr>
            <p:cNvSpPr/>
            <p:nvPr/>
          </p:nvSpPr>
          <p:spPr>
            <a:xfrm>
              <a:off x="4539918" y="6464968"/>
              <a:ext cx="144379" cy="12833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EB94A1-C335-D2F3-DC3C-202538C6F9D7}"/>
                </a:ext>
              </a:extLst>
            </p:cNvPr>
            <p:cNvSpPr txBox="1"/>
            <p:nvPr/>
          </p:nvSpPr>
          <p:spPr>
            <a:xfrm>
              <a:off x="4844716" y="6344470"/>
              <a:ext cx="1459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Member</a:t>
              </a:r>
              <a:endParaRPr lang="en-IN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F6F7FF-7721-B81E-8D35-049DF20E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ABBDE0C-67E6-7570-EB91-30DB45A43496}"/>
              </a:ext>
            </a:extLst>
          </p:cNvPr>
          <p:cNvSpPr/>
          <p:nvPr/>
        </p:nvSpPr>
        <p:spPr>
          <a:xfrm rot="16200000">
            <a:off x="11227605" y="-112989"/>
            <a:ext cx="956997" cy="987511"/>
          </a:xfrm>
          <a:prstGeom prst="rtTriangle">
            <a:avLst/>
          </a:prstGeom>
          <a:solidFill>
            <a:srgbClr val="0582C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6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0CBA6-AA8B-DCE8-161A-079C82CF2A7B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860A-810D-286A-D7E0-412C9342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89" y="-535583"/>
            <a:ext cx="11096022" cy="209856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Franklin Gothic Heavy" panose="020B0903020102020204" pitchFamily="34" charset="0"/>
              </a:rPr>
              <a:t>RIDERS PER MONTH</a:t>
            </a:r>
            <a:endParaRPr lang="en-IN" sz="4000" b="1" dirty="0">
              <a:latin typeface="Franklin Gothic Heavy" panose="020B09030201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9C80C-867C-9F7E-13B7-C3B458D11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135159"/>
              </p:ext>
            </p:extLst>
          </p:nvPr>
        </p:nvGraphicFramePr>
        <p:xfrm>
          <a:off x="0" y="1303131"/>
          <a:ext cx="12192000" cy="400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DB011-1858-3487-D3BE-41F6DACDFF24}"/>
              </a:ext>
            </a:extLst>
          </p:cNvPr>
          <p:cNvSpPr txBox="1"/>
          <p:nvPr/>
        </p:nvSpPr>
        <p:spPr>
          <a:xfrm>
            <a:off x="1086643" y="5304944"/>
            <a:ext cx="10018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SemiBold" pitchFamily="2" charset="0"/>
              </a:rPr>
              <a:t>Most riders in July and Least riders in month of February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SemiBold" pitchFamily="2" charset="0"/>
              </a:rPr>
              <a:t>Total riders tend to increase in summer season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56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82C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466</Words>
  <Application>Microsoft Office PowerPoint</Application>
  <PresentationFormat>Widescreen</PresentationFormat>
  <Paragraphs>120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Corbel</vt:lpstr>
      <vt:lpstr>Franklin Gothic Heavy</vt:lpstr>
      <vt:lpstr>Georgia</vt:lpstr>
      <vt:lpstr>Hind</vt:lpstr>
      <vt:lpstr>Lato Light</vt:lpstr>
      <vt:lpstr>Montserrat</vt:lpstr>
      <vt:lpstr>Montserrat ExtraBold</vt:lpstr>
      <vt:lpstr>Montserrat SemiBold</vt:lpstr>
      <vt:lpstr>PT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RIDERS PER MONTH</vt:lpstr>
      <vt:lpstr>RIDERS PER SEASON</vt:lpstr>
      <vt:lpstr>AVERAGE RIDE LENGTH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dimri</dc:creator>
  <cp:lastModifiedBy>ayush dimri</cp:lastModifiedBy>
  <cp:revision>8</cp:revision>
  <dcterms:created xsi:type="dcterms:W3CDTF">2024-09-06T20:32:45Z</dcterms:created>
  <dcterms:modified xsi:type="dcterms:W3CDTF">2024-09-07T18:01:33Z</dcterms:modified>
</cp:coreProperties>
</file>